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4" r:id="rId1"/>
  </p:sldMasterIdLst>
  <p:notesMasterIdLst>
    <p:notesMasterId r:id="rId12"/>
  </p:notesMasterIdLst>
  <p:sldIdLst>
    <p:sldId id="256" r:id="rId2"/>
    <p:sldId id="263" r:id="rId3"/>
    <p:sldId id="257" r:id="rId4"/>
    <p:sldId id="258" r:id="rId5"/>
    <p:sldId id="267" r:id="rId6"/>
    <p:sldId id="265" r:id="rId7"/>
    <p:sldId id="259" r:id="rId8"/>
    <p:sldId id="260" r:id="rId9"/>
    <p:sldId id="266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DBB83-0916-4B6A-9639-D2363A2A04F3}" type="datetimeFigureOut">
              <a:rPr lang="en-US"/>
              <a:t>2/10/2016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162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760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24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53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20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578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318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20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893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61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528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70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59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382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7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37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72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07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4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874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712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02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50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257" y="313921"/>
            <a:ext cx="9144000" cy="2387600"/>
          </a:xfrm>
        </p:spPr>
        <p:txBody>
          <a:bodyPr/>
          <a:lstStyle/>
          <a:p>
            <a:r>
              <a:rPr lang="en-US" dirty="0"/>
              <a:t>Building a Listening Eye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6748" y="2575425"/>
            <a:ext cx="9144000" cy="590400"/>
          </a:xfrm>
        </p:spPr>
        <p:txBody>
          <a:bodyPr/>
          <a:lstStyle/>
          <a:p>
            <a:r>
              <a:rPr lang="en-US" dirty="0"/>
              <a:t>Automated lip reader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50899" y="4251219"/>
            <a:ext cx="1552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Siddharth Raja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16793" y="4251219"/>
            <a:ext cx="129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John Turner</a:t>
            </a:r>
          </a:p>
        </p:txBody>
      </p:sp>
    </p:spTree>
    <p:extLst>
      <p:ext uri="{BB962C8B-B14F-4D97-AF65-F5344CB8AC3E}">
        <p14:creationId xmlns:p14="http://schemas.microsoft.com/office/powerpoint/2010/main" val="2416883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266644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hearingcarecentre.co.uk/imgGallery/med_Graphic12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840" y="1263408"/>
            <a:ext cx="2989616" cy="409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5326" y="1120532"/>
            <a:ext cx="6248400" cy="4384915"/>
          </a:xfrm>
        </p:spPr>
        <p:txBody>
          <a:bodyPr>
            <a:normAutofit/>
          </a:bodyPr>
          <a:lstStyle/>
          <a:p>
            <a:br>
              <a:rPr lang="en-US" sz="4000" i="1" dirty="0"/>
            </a:br>
            <a:r>
              <a:rPr lang="en-US" sz="4000" i="1" dirty="0"/>
              <a:t>We aim to make a lip-reader that predicts what a person is saying solely by observing the individual's lip movements. </a:t>
            </a:r>
          </a:p>
        </p:txBody>
      </p:sp>
    </p:spTree>
    <p:extLst>
      <p:ext uri="{BB962C8B-B14F-4D97-AF65-F5344CB8AC3E}">
        <p14:creationId xmlns:p14="http://schemas.microsoft.com/office/powerpoint/2010/main" val="168520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799214"/>
          </a:xfrm>
        </p:spPr>
        <p:txBody>
          <a:bodyPr>
            <a:normAutofit fontScale="90000"/>
          </a:bodyPr>
          <a:lstStyle/>
          <a:p>
            <a:r>
              <a:rPr lang="en-US" dirty="0"/>
              <a:t>Motivation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438" y="914400"/>
            <a:ext cx="11394003" cy="5562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It’s a hard problem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Under constrained (humans make more </a:t>
            </a:r>
            <a:br>
              <a:rPr lang="en-US" dirty="0"/>
            </a:br>
            <a:r>
              <a:rPr lang="en-US" dirty="0"/>
              <a:t>unique sounds than they do unique lip </a:t>
            </a:r>
            <a:br>
              <a:rPr lang="en-US" dirty="0"/>
            </a:br>
            <a:r>
              <a:rPr lang="en-US" dirty="0"/>
              <a:t>configurations in spoken English)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Humans also make use of visual cues to understand speech.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Provide Captioning or Generated Audio for situations where audio capture is impractical or nonexistent (for example, silent movies).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Assist the deaf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Example (captioning-on-glass)</a:t>
            </a:r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                  </a:t>
            </a:r>
            <a:r>
              <a:rPr lang="en-US" sz="1600" u="sng" dirty="0">
                <a:solidFill>
                  <a:schemeClr val="accent1">
                    <a:lumMod val="75000"/>
                  </a:schemeClr>
                </a:solidFill>
              </a:rPr>
              <a:t>https://www.youtube.com/watch?v=s5eXmShC3WE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2620" y="4340923"/>
            <a:ext cx="3546808" cy="1990725"/>
          </a:xfrm>
          <a:prstGeom prst="rect">
            <a:avLst/>
          </a:prstGeom>
        </p:spPr>
      </p:pic>
      <p:pic>
        <p:nvPicPr>
          <p:cNvPr id="5" name="Picture 4" descr="Movement-of-Lip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322" y="1125279"/>
            <a:ext cx="4054291" cy="161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11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"/>
            <a:ext cx="9144000" cy="857250"/>
          </a:xfrm>
        </p:spPr>
        <p:txBody>
          <a:bodyPr>
            <a:normAutofit fontScale="90000"/>
          </a:bodyPr>
          <a:lstStyle/>
          <a:p>
            <a:r>
              <a:rPr lang="en-US" sz="6700" dirty="0"/>
              <a:t>Related</a:t>
            </a:r>
            <a:r>
              <a:rPr lang="en-US" dirty="0"/>
              <a:t> 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8675" y="704850"/>
            <a:ext cx="10534650" cy="608045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"</a:t>
            </a:r>
            <a:r>
              <a:rPr lang="en-US" dirty="0" err="1"/>
              <a:t>Eigenlips</a:t>
            </a:r>
            <a:r>
              <a:rPr lang="en-US" dirty="0"/>
              <a:t>" (1994) [1]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Hybrid approach of Multi-layered </a:t>
            </a:r>
            <a:r>
              <a:rPr lang="en-US" dirty="0" err="1"/>
              <a:t>Perceptrons</a:t>
            </a:r>
            <a:r>
              <a:rPr lang="en-US" dirty="0"/>
              <a:t> (MLP) and HMMs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Good accuracy but small dataset (around 2500 spoken letters)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"Extraction of visual features for </a:t>
            </a:r>
            <a:r>
              <a:rPr lang="en-US" dirty="0" err="1">
                <a:latin typeface="Calibri" charset="0"/>
              </a:rPr>
              <a:t>lipreading</a:t>
            </a:r>
            <a:r>
              <a:rPr lang="en-US" dirty="0">
                <a:latin typeface="Calibri" charset="0"/>
              </a:rPr>
              <a:t>" (2002) [2]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HMMs get 44.6% accuracy.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Calibri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"Multimodal Deep Learning" (2011) [3] 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Cross modality feature learning (audio &amp; video)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"</a:t>
            </a:r>
            <a:r>
              <a:rPr lang="en-US" u="sng" dirty="0"/>
              <a:t>Long-term Recurrent Convolutional Networks</a:t>
            </a:r>
            <a:r>
              <a:rPr lang="en-US" dirty="0"/>
              <a:t>" (2015) [4]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Combining CNNs and RNNs (LSTM nodes) to address video scene recognition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"</a:t>
            </a:r>
            <a:r>
              <a:rPr lang="en-US" u="sng" dirty="0" err="1">
                <a:latin typeface="Calibri" charset="0"/>
              </a:rPr>
              <a:t>Lipreading</a:t>
            </a:r>
            <a:r>
              <a:rPr lang="en-US" u="sng" dirty="0">
                <a:latin typeface="Calibri" charset="0"/>
              </a:rPr>
              <a:t> With Long Short-term Memory</a:t>
            </a:r>
            <a:r>
              <a:rPr lang="en-US" dirty="0">
                <a:latin typeface="Calibri" charset="0"/>
              </a:rPr>
              <a:t>" (January 29 2016) [5]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Simple, single feed forward feeding LSTM layer to read lips from limited corpus. ~80%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Calibri" charset="0"/>
            </a:endParaRPr>
          </a:p>
          <a:p>
            <a:pPr algn="l"/>
            <a:r>
              <a:rPr lang="en-US" sz="1000" dirty="0"/>
              <a:t>[1] </a:t>
            </a:r>
            <a:r>
              <a:rPr lang="en-US" sz="1000" dirty="0" err="1"/>
              <a:t>Bregler</a:t>
            </a:r>
            <a:r>
              <a:rPr lang="en-US" sz="1000" dirty="0"/>
              <a:t>, C., &amp; </a:t>
            </a:r>
            <a:r>
              <a:rPr lang="en-US" sz="1000" dirty="0" err="1"/>
              <a:t>Konig</a:t>
            </a:r>
            <a:r>
              <a:rPr lang="en-US" sz="1000" dirty="0"/>
              <a:t>, Y. (1994, April). “</a:t>
            </a:r>
            <a:r>
              <a:rPr lang="en-US" sz="1000" dirty="0" err="1"/>
              <a:t>Eigenlips</a:t>
            </a:r>
            <a:r>
              <a:rPr lang="en-US" sz="1000" dirty="0"/>
              <a:t>” for robust speech recognition. In Acoustics, Speech, and Signal Processing, 1994. </a:t>
            </a:r>
          </a:p>
          <a:p>
            <a:pPr algn="l"/>
            <a:r>
              <a:rPr lang="en-US" sz="900" dirty="0">
                <a:latin typeface="Calibri" charset="0"/>
              </a:rPr>
              <a:t>[2] Matthews, I., </a:t>
            </a:r>
            <a:r>
              <a:rPr lang="en-US" sz="900" dirty="0" err="1">
                <a:latin typeface="Calibri" charset="0"/>
              </a:rPr>
              <a:t>Cootes</a:t>
            </a:r>
            <a:r>
              <a:rPr lang="en-US" sz="900" dirty="0">
                <a:latin typeface="Calibri" charset="0"/>
              </a:rPr>
              <a:t>, T. F., </a:t>
            </a:r>
            <a:r>
              <a:rPr lang="en-US" sz="900" dirty="0" err="1">
                <a:latin typeface="Calibri" charset="0"/>
              </a:rPr>
              <a:t>Bangham</a:t>
            </a:r>
            <a:r>
              <a:rPr lang="en-US" sz="900" dirty="0">
                <a:latin typeface="Calibri" charset="0"/>
              </a:rPr>
              <a:t>, J. A., Cox, S., &amp; Harvey, R. (2002). Extraction of visual features for </a:t>
            </a:r>
            <a:r>
              <a:rPr lang="en-US" sz="900" dirty="0" err="1">
                <a:latin typeface="Calibri" charset="0"/>
              </a:rPr>
              <a:t>lipreading</a:t>
            </a:r>
            <a:r>
              <a:rPr lang="en-US" sz="900" dirty="0">
                <a:latin typeface="Calibri" charset="0"/>
              </a:rPr>
              <a:t>. Pattern Analysis and Machine Intelligence, IEEE Transactions on, 24(2), 198-213.  </a:t>
            </a:r>
          </a:p>
          <a:p>
            <a:pPr algn="l"/>
            <a:r>
              <a:rPr lang="en-US" sz="900" dirty="0">
                <a:latin typeface="Calibri" charset="0"/>
              </a:rPr>
              <a:t>[</a:t>
            </a:r>
            <a:r>
              <a:rPr lang="en-US" sz="900" dirty="0"/>
              <a:t>3]  </a:t>
            </a:r>
            <a:r>
              <a:rPr lang="en-US" sz="900" dirty="0" err="1"/>
              <a:t>Ngiam</a:t>
            </a:r>
            <a:r>
              <a:rPr lang="en-US" sz="900" dirty="0"/>
              <a:t>, J., Khosla, A., Kim, M., Nam, J., Lee, H., &amp; Ng, A. Y. (2011). Multimodal deep learning. In Proceedings of the 28th international conference on machine learning (ICML-11) </a:t>
            </a:r>
          </a:p>
          <a:p>
            <a:pPr algn="l"/>
            <a:r>
              <a:rPr lang="en-US" sz="900" dirty="0"/>
              <a:t>[4]  Donahue, Jeffrey, et al. "Long-term recurrent convolutional networks for visual recognition and description." </a:t>
            </a:r>
            <a:r>
              <a:rPr lang="en-US" sz="900" i="1" dirty="0"/>
              <a:t>Proceedings of the IEEE Conference on Computer Vision and Pattern Recognition</a:t>
            </a:r>
            <a:r>
              <a:rPr lang="en-US" sz="900" dirty="0"/>
              <a:t>. 2015.</a:t>
            </a:r>
          </a:p>
          <a:p>
            <a:pPr algn="l"/>
            <a:r>
              <a:rPr lang="en-US" sz="900" dirty="0"/>
              <a:t>[5]  Wand, Michael, et al. "</a:t>
            </a:r>
            <a:r>
              <a:rPr lang="en-US" sz="900" dirty="0" err="1"/>
              <a:t>Lipreading</a:t>
            </a:r>
            <a:r>
              <a:rPr lang="en-US" sz="900" dirty="0"/>
              <a:t> With Long Short-term Memory" (January 29 2016)</a:t>
            </a:r>
          </a:p>
        </p:txBody>
      </p:sp>
    </p:spTree>
    <p:extLst>
      <p:ext uri="{BB962C8B-B14F-4D97-AF65-F5344CB8AC3E}">
        <p14:creationId xmlns:p14="http://schemas.microsoft.com/office/powerpoint/2010/main" val="2330292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LRCN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60532" y="160338"/>
            <a:ext cx="9070935" cy="6016625"/>
          </a:xfrm>
        </p:spPr>
      </p:pic>
    </p:spTree>
    <p:extLst>
      <p:ext uri="{BB962C8B-B14F-4D97-AF65-F5344CB8AC3E}">
        <p14:creationId xmlns:p14="http://schemas.microsoft.com/office/powerpoint/2010/main" val="4002469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5438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LSTM (Long Short Term Memory)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5412"/>
            <a:ext cx="10515600" cy="474155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b="1" dirty="0"/>
              <a:t>LSTMs </a:t>
            </a:r>
            <a:r>
              <a:rPr lang="en-US" sz="2400" dirty="0"/>
              <a:t>are a kind of RNN used to capture important events with greater time lags of unknown duration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Used in handwriting recognition and other Sequence Learning Tasks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Outperform other HMMs and RNNs due to </a:t>
            </a:r>
            <a:r>
              <a:rPr lang="en-US" sz="2400" dirty="0" err="1"/>
              <a:t>unconstrainted</a:t>
            </a:r>
            <a:r>
              <a:rPr lang="en-US" sz="2400" dirty="0"/>
              <a:t> "memory"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Are Universal (Turing-complete), where their weights are "programs"</a:t>
            </a:r>
            <a:br>
              <a:rPr lang="en-US" sz="2400" dirty="0"/>
            </a:br>
            <a:endParaRPr lang="en-US" dirty="0"/>
          </a:p>
          <a:p>
            <a:r>
              <a:rPr lang="en-US" sz="2400" dirty="0"/>
              <a:t>Updated via Backpropagation Through Time (BPTT).</a:t>
            </a:r>
            <a:br>
              <a:rPr lang="en-US" sz="2400" dirty="0"/>
            </a:br>
            <a:endParaRPr lang="en-US" dirty="0"/>
          </a:p>
          <a:p>
            <a:r>
              <a:rPr lang="en-US" sz="2400" dirty="0"/>
              <a:t>Little computers than program themselves.  </a:t>
            </a:r>
          </a:p>
        </p:txBody>
      </p:sp>
      <p:pic>
        <p:nvPicPr>
          <p:cNvPr id="5" name="Picture 4" descr="terminato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2967" y="4540275"/>
            <a:ext cx="2585206" cy="207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241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47977"/>
          </a:xfrm>
        </p:spPr>
        <p:txBody>
          <a:bodyPr/>
          <a:lstStyle/>
          <a:p>
            <a:r>
              <a:rPr lang="en-US" dirty="0"/>
              <a:t>Data Sets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14702" y="1149517"/>
            <a:ext cx="4267200" cy="39247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YouTube : Over 200 video clips from ‘The </a:t>
            </a:r>
            <a:r>
              <a:rPr lang="en-US" dirty="0">
                <a:latin typeface="Calibri" charset="0"/>
              </a:rPr>
              <a:t>White House’ YouTube channel.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High Quality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Speaker centered frames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Public Domain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Eloquent speaker</a:t>
            </a:r>
          </a:p>
          <a:p>
            <a:r>
              <a:rPr lang="en-US" i="1" dirty="0"/>
              <a:t>Thanks Obama!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434" y="1149517"/>
            <a:ext cx="5767572" cy="39247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894" y="5617192"/>
            <a:ext cx="10598150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/>
              <a:t>GRID Dataset by University of Sheffield – but not a huge corpus (34 sentences, )</a:t>
            </a:r>
          </a:p>
          <a:p>
            <a:r>
              <a:rPr lang="en-US" sz="1600" dirty="0">
                <a:latin typeface="Calibri" charset="0"/>
              </a:rPr>
              <a:t>http://spandh.dcs.shef.ac.uk/gridcorpus/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8403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4950" y="0"/>
            <a:ext cx="9144000" cy="1129131"/>
          </a:xfrm>
        </p:spPr>
        <p:txBody>
          <a:bodyPr>
            <a:normAutofit/>
          </a:bodyPr>
          <a:lstStyle/>
          <a:p>
            <a:r>
              <a:rPr lang="en-US" dirty="0"/>
              <a:t>Initial Approach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6738" y="1514475"/>
            <a:ext cx="11135971" cy="480665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Acquire Training/Testing Data - </a:t>
            </a:r>
            <a:r>
              <a:rPr lang="en-US" u="sng" dirty="0"/>
              <a:t>Images and Words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Isolate the heads / mouths in talking head videos - </a:t>
            </a:r>
            <a:r>
              <a:rPr lang="en-US" dirty="0" err="1">
                <a:latin typeface="Calibri" charset="0"/>
              </a:rPr>
              <a:t>Kanade</a:t>
            </a:r>
            <a:r>
              <a:rPr lang="en-US" dirty="0">
                <a:latin typeface="Calibri" charset="0"/>
              </a:rPr>
              <a:t>-Lucas-</a:t>
            </a:r>
            <a:r>
              <a:rPr lang="en-US" dirty="0" err="1">
                <a:latin typeface="Calibri" charset="0"/>
              </a:rPr>
              <a:t>Tomasi</a:t>
            </a:r>
            <a:r>
              <a:rPr lang="en-US" dirty="0">
                <a:latin typeface="Calibri" charset="0"/>
              </a:rPr>
              <a:t> method to track head.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Capture Video and Audio samples.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Transcripts/Close Captioning.  </a:t>
            </a:r>
            <a:br>
              <a:rPr lang="en-US" dirty="0"/>
            </a:b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Build Long-term Recurrent Convolutional Net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CN Feature Extractor.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LSTM-based layers that can learn temporal dynamics.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Varying Net topologies based on desired output.</a:t>
            </a:r>
            <a:br>
              <a:rPr lang="en-US" dirty="0"/>
            </a:b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Caption Output or Generative Output (i.e. generate audio samples)?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162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mallerObam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89100" y="95250"/>
            <a:ext cx="8723699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9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2275</TotalTime>
  <Words>449</Words>
  <Application>Microsoft Office PowerPoint</Application>
  <PresentationFormat>Widescreen</PresentationFormat>
  <Paragraphs>66</Paragraphs>
  <Slides>10</Slides>
  <Notes>10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Building a Listening Eye</vt:lpstr>
      <vt:lpstr> We aim to make a lip-reader that predicts what a person is saying solely by observing the individual's lip movements. </vt:lpstr>
      <vt:lpstr>Motivation</vt:lpstr>
      <vt:lpstr>Related Work</vt:lpstr>
      <vt:lpstr>PowerPoint Presentation</vt:lpstr>
      <vt:lpstr>LSTM (Long Short Term Memory)</vt:lpstr>
      <vt:lpstr>Data Sets</vt:lpstr>
      <vt:lpstr>Initial Approach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Listening Eye</dc:title>
  <dc:creator>Sid</dc:creator>
  <cp:lastModifiedBy>Sid</cp:lastModifiedBy>
  <cp:revision>44</cp:revision>
  <dcterms:created xsi:type="dcterms:W3CDTF">2016-02-08T18:24:09Z</dcterms:created>
  <dcterms:modified xsi:type="dcterms:W3CDTF">2016-02-10T13:43:13Z</dcterms:modified>
</cp:coreProperties>
</file>

<file path=docProps/thumbnail.jpeg>
</file>